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65" r:id="rId5"/>
    <p:sldId id="266" r:id="rId6"/>
    <p:sldId id="267" r:id="rId7"/>
    <p:sldId id="263" r:id="rId8"/>
    <p:sldId id="258" r:id="rId9"/>
    <p:sldId id="260" r:id="rId10"/>
    <p:sldId id="261" r:id="rId11"/>
    <p:sldId id="262" r:id="rId12"/>
    <p:sldId id="275" r:id="rId13"/>
    <p:sldId id="276" r:id="rId14"/>
    <p:sldId id="277" r:id="rId15"/>
    <p:sldId id="278" r:id="rId16"/>
    <p:sldId id="279" r:id="rId17"/>
    <p:sldId id="280" r:id="rId18"/>
    <p:sldId id="281" r:id="rId19"/>
    <p:sldId id="282" r:id="rId20"/>
    <p:sldId id="273" r:id="rId21"/>
    <p:sldId id="268" r:id="rId22"/>
    <p:sldId id="269" r:id="rId23"/>
    <p:sldId id="270" r:id="rId24"/>
    <p:sldId id="271" r:id="rId25"/>
    <p:sldId id="274"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DB4ECCA-FE57-4887-A190-F67799AD7D39}"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23764-038B-4E21-B430-B8FB0C72A340}"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ECCA-FE57-4887-A190-F67799AD7D39}"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ECCA-FE57-4887-A190-F67799AD7D39}"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ECCA-FE57-4887-A190-F67799AD7D39}" type="datetimeFigureOut">
              <a:rPr lang="en-US" smtClean="0"/>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DB4ECCA-FE57-4887-A190-F67799AD7D39}" type="datetimeFigureOut">
              <a:rPr lang="en-US" smtClean="0"/>
              <a:t>4/23/2014</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3BE23764-038B-4E21-B430-B8FB0C72A3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B4ECCA-FE57-4887-A190-F67799AD7D39}"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B4ECCA-FE57-4887-A190-F67799AD7D39}" type="datetimeFigureOut">
              <a:rPr lang="en-US" smtClean="0"/>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B4ECCA-FE57-4887-A190-F67799AD7D39}" type="datetimeFigureOut">
              <a:rPr lang="en-US" smtClean="0"/>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4ECCA-FE57-4887-A190-F67799AD7D39}" type="datetimeFigureOut">
              <a:rPr lang="en-US" smtClean="0"/>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E23764-038B-4E21-B430-B8FB0C72A3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B4ECCA-FE57-4887-A190-F67799AD7D39}"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23764-038B-4E21-B430-B8FB0C72A340}"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DB4ECCA-FE57-4887-A190-F67799AD7D39}" type="datetimeFigureOut">
              <a:rPr lang="en-US" smtClean="0"/>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23764-038B-4E21-B430-B8FB0C72A340}"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DB4ECCA-FE57-4887-A190-F67799AD7D39}" type="datetimeFigureOut">
              <a:rPr lang="en-US" smtClean="0"/>
              <a:t>4/23/2014</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BE23764-038B-4E21-B430-B8FB0C72A34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Manhattan Project</a:t>
            </a:r>
            <a:endParaRPr lang="en-US" dirty="0"/>
          </a:p>
        </p:txBody>
      </p:sp>
      <p:sp>
        <p:nvSpPr>
          <p:cNvPr id="3" name="Subtitle 2"/>
          <p:cNvSpPr>
            <a:spLocks noGrp="1"/>
          </p:cNvSpPr>
          <p:nvPr>
            <p:ph type="subTitle" idx="1"/>
          </p:nvPr>
        </p:nvSpPr>
        <p:spPr/>
        <p:txBody>
          <a:bodyPr>
            <a:normAutofit lnSpcReduction="10000"/>
          </a:bodyPr>
          <a:lstStyle/>
          <a:p>
            <a:r>
              <a:rPr lang="en-US" dirty="0" smtClean="0"/>
              <a:t>Main Idea: Would the Manhattan Project have been possible without the West?</a:t>
            </a:r>
            <a:endParaRPr lang="en-US" dirty="0"/>
          </a:p>
        </p:txBody>
      </p:sp>
    </p:spTree>
    <p:extLst>
      <p:ext uri="{BB962C8B-B14F-4D97-AF65-F5344CB8AC3E}">
        <p14:creationId xmlns:p14="http://schemas.microsoft.com/office/powerpoint/2010/main" val="1591545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Hanford, Washington – used nuclear reactor to produce plutonium</a:t>
            </a:r>
          </a:p>
        </p:txBody>
      </p:sp>
      <p:pic>
        <p:nvPicPr>
          <p:cNvPr id="3" name="Picture 2"/>
          <p:cNvPicPr>
            <a:picLocks noChangeAspect="1" noChangeArrowheads="1"/>
          </p:cNvPicPr>
          <p:nvPr/>
        </p:nvPicPr>
        <p:blipFill>
          <a:blip r:embed="rId2" cstate="print"/>
          <a:srcRect/>
          <a:stretch>
            <a:fillRect/>
          </a:stretch>
        </p:blipFill>
        <p:spPr bwMode="auto">
          <a:xfrm>
            <a:off x="1371600" y="1391412"/>
            <a:ext cx="6877219" cy="5180838"/>
          </a:xfrm>
          <a:prstGeom prst="rect">
            <a:avLst/>
          </a:prstGeom>
          <a:noFill/>
          <a:ln w="9525">
            <a:noFill/>
            <a:miter lim="800000"/>
            <a:headEnd/>
            <a:tailEnd/>
          </a:ln>
          <a:effectLst/>
        </p:spPr>
      </p:pic>
    </p:spTree>
    <p:extLst>
      <p:ext uri="{BB962C8B-B14F-4D97-AF65-F5344CB8AC3E}">
        <p14:creationId xmlns:p14="http://schemas.microsoft.com/office/powerpoint/2010/main" val="426161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Los Alamos, New Mexico – where all three bombs were fabricated</a:t>
            </a:r>
          </a:p>
        </p:txBody>
      </p:sp>
      <p:pic>
        <p:nvPicPr>
          <p:cNvPr id="3" name="Picture 1"/>
          <p:cNvPicPr>
            <a:picLocks noChangeAspect="1" noChangeArrowheads="1"/>
          </p:cNvPicPr>
          <p:nvPr/>
        </p:nvPicPr>
        <p:blipFill>
          <a:blip r:embed="rId2" cstate="print"/>
          <a:srcRect/>
          <a:stretch>
            <a:fillRect/>
          </a:stretch>
        </p:blipFill>
        <p:spPr bwMode="auto">
          <a:xfrm>
            <a:off x="381000" y="1885950"/>
            <a:ext cx="8458200" cy="4334827"/>
          </a:xfrm>
          <a:prstGeom prst="rect">
            <a:avLst/>
          </a:prstGeom>
          <a:noFill/>
          <a:ln w="9525">
            <a:noFill/>
            <a:miter lim="800000"/>
            <a:headEnd/>
            <a:tailEnd/>
          </a:ln>
          <a:effectLst/>
        </p:spPr>
      </p:pic>
    </p:spTree>
    <p:extLst>
      <p:ext uri="{BB962C8B-B14F-4D97-AF65-F5344CB8AC3E}">
        <p14:creationId xmlns:p14="http://schemas.microsoft.com/office/powerpoint/2010/main" val="264702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endParaRPr lang="en-US" dirty="0"/>
          </a:p>
        </p:txBody>
      </p:sp>
      <p:sp>
        <p:nvSpPr>
          <p:cNvPr id="3" name="Content Placeholder 2"/>
          <p:cNvSpPr>
            <a:spLocks noGrp="1"/>
          </p:cNvSpPr>
          <p:nvPr>
            <p:ph idx="1"/>
          </p:nvPr>
        </p:nvSpPr>
        <p:spPr/>
        <p:txBody>
          <a:bodyPr>
            <a:normAutofit/>
          </a:bodyPr>
          <a:lstStyle/>
          <a:p>
            <a:r>
              <a:rPr lang="en-US" dirty="0"/>
              <a:t>For the Manhattan Project, the U.S. government built three cities from scratch in isolated areas, too secret to be placed on any map. Known as "Site Y," Los Alamos, New Mexico was the research center of the Manhattan Project, home to the laboratory run by J. Robert Oppenheimer</a:t>
            </a:r>
            <a:r>
              <a:rPr lang="en-US" dirty="0" smtClean="0"/>
              <a:t>.</a:t>
            </a:r>
          </a:p>
          <a:p>
            <a:r>
              <a:rPr lang="en-US" dirty="0"/>
              <a:t>Initially allocated $300,000 for construction, three times Oppenheimer's estimate, with a planned completion date of 15 March 1943. It soon became clear that the scope of Project Y was greater than expected, and by the time </a:t>
            </a:r>
            <a:r>
              <a:rPr lang="en-US" dirty="0" smtClean="0"/>
              <a:t>construction finished </a:t>
            </a:r>
            <a:r>
              <a:rPr lang="en-US" dirty="0"/>
              <a:t>in 30 November 1943, over $7 million had been spent.</a:t>
            </a:r>
          </a:p>
          <a:p>
            <a:pPr marL="0" indent="0">
              <a:buNone/>
            </a:pPr>
            <a:endParaRPr lang="en-US" dirty="0"/>
          </a:p>
        </p:txBody>
      </p:sp>
    </p:spTree>
    <p:extLst>
      <p:ext uri="{BB962C8B-B14F-4D97-AF65-F5344CB8AC3E}">
        <p14:creationId xmlns:p14="http://schemas.microsoft.com/office/powerpoint/2010/main" val="485944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a:t>
            </a:r>
            <a:endParaRPr lang="en-US" dirty="0"/>
          </a:p>
        </p:txBody>
      </p:sp>
      <p:sp>
        <p:nvSpPr>
          <p:cNvPr id="3" name="Content Placeholder 2"/>
          <p:cNvSpPr>
            <a:spLocks noGrp="1"/>
          </p:cNvSpPr>
          <p:nvPr>
            <p:ph idx="1"/>
          </p:nvPr>
        </p:nvSpPr>
        <p:spPr/>
        <p:txBody>
          <a:bodyPr/>
          <a:lstStyle/>
          <a:p>
            <a:r>
              <a:rPr lang="en-US" dirty="0"/>
              <a:t>The large number of refugees and immigrants working on the Manhattan Project gave the American nuclear program an international character unusual in such a top-secret program—and unique amongst the nuclear programs that followed in other countries—and helped give life in Los Alamos, NM during the war its unique character.</a:t>
            </a:r>
            <a:endParaRPr lang="en-US" dirty="0"/>
          </a:p>
        </p:txBody>
      </p:sp>
    </p:spTree>
    <p:extLst>
      <p:ext uri="{BB962C8B-B14F-4D97-AF65-F5344CB8AC3E}">
        <p14:creationId xmlns:p14="http://schemas.microsoft.com/office/powerpoint/2010/main" val="2602549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Secrecy</a:t>
            </a:r>
            <a:endParaRPr lang="en-US" dirty="0"/>
          </a:p>
        </p:txBody>
      </p:sp>
      <p:sp>
        <p:nvSpPr>
          <p:cNvPr id="3" name="Content Placeholder 2"/>
          <p:cNvSpPr>
            <a:spLocks noGrp="1"/>
          </p:cNvSpPr>
          <p:nvPr>
            <p:ph idx="1"/>
          </p:nvPr>
        </p:nvSpPr>
        <p:spPr/>
        <p:txBody>
          <a:bodyPr/>
          <a:lstStyle/>
          <a:p>
            <a:r>
              <a:rPr lang="en-US" dirty="0"/>
              <a:t>Anyone who entered the grounds of the Los Alamos laboratory or one of the other "secret cities" had to have a purpose and a pass. At all the sites, signs and billboards admonished workers to protect the project's secrets: "What you see here, what you do here, what you hear here, when you leave here, let it stay here!"</a:t>
            </a:r>
            <a:endParaRPr lang="en-US" dirty="0"/>
          </a:p>
        </p:txBody>
      </p:sp>
      <p:pic>
        <p:nvPicPr>
          <p:cNvPr id="3074" name="Picture 2" descr="http://www.atomicheritage.org/mediawiki/images/thumb/8/80/Oak_Ridge_billboard_monkeys.jpg/300px-Oak_Ridge_billboard_monkey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609976"/>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49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Secrecy</a:t>
            </a:r>
            <a:endParaRPr lang="en-US" dirty="0"/>
          </a:p>
        </p:txBody>
      </p:sp>
      <p:sp>
        <p:nvSpPr>
          <p:cNvPr id="3" name="Content Placeholder 2"/>
          <p:cNvSpPr>
            <a:spLocks noGrp="1"/>
          </p:cNvSpPr>
          <p:nvPr>
            <p:ph idx="1"/>
          </p:nvPr>
        </p:nvSpPr>
        <p:spPr/>
        <p:txBody>
          <a:bodyPr>
            <a:normAutofit/>
          </a:bodyPr>
          <a:lstStyle/>
          <a:p>
            <a:r>
              <a:rPr lang="en-US" sz="2800" dirty="0"/>
              <a:t>Knowledge was compartmentalized. Workers were told only what they needed to know and were forbidden to discuss their jobs with anyone other than designated </a:t>
            </a:r>
            <a:r>
              <a:rPr lang="en-US" sz="2800" dirty="0" smtClean="0"/>
              <a:t>supervisors.</a:t>
            </a:r>
          </a:p>
          <a:p>
            <a:r>
              <a:rPr lang="en-US" sz="2800" dirty="0" smtClean="0"/>
              <a:t>At </a:t>
            </a:r>
            <a:r>
              <a:rPr lang="en-US" sz="2800" dirty="0"/>
              <a:t>Los Alamos, Oppenheimer insisted that weekly scientific colloquia and other exchanges were essential to solve difficult problems. But this openness among the top echelon of scientists at Los Alamos was an exception and was contained "inside the fence." For everyone else, it was "Stick to your knitting!"</a:t>
            </a:r>
            <a:endParaRPr lang="en-US" sz="2800" dirty="0"/>
          </a:p>
        </p:txBody>
      </p:sp>
    </p:spTree>
    <p:extLst>
      <p:ext uri="{BB962C8B-B14F-4D97-AF65-F5344CB8AC3E}">
        <p14:creationId xmlns:p14="http://schemas.microsoft.com/office/powerpoint/2010/main" val="2876141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Immigrants</a:t>
            </a:r>
            <a:endParaRPr lang="en-US" dirty="0"/>
          </a:p>
        </p:txBody>
      </p:sp>
      <p:sp>
        <p:nvSpPr>
          <p:cNvPr id="3" name="Content Placeholder 2"/>
          <p:cNvSpPr>
            <a:spLocks noGrp="1"/>
          </p:cNvSpPr>
          <p:nvPr>
            <p:ph idx="1"/>
          </p:nvPr>
        </p:nvSpPr>
        <p:spPr>
          <a:xfrm>
            <a:off x="457200" y="1371600"/>
            <a:ext cx="8229600" cy="5257800"/>
          </a:xfrm>
        </p:spPr>
        <p:txBody>
          <a:bodyPr>
            <a:noAutofit/>
          </a:bodyPr>
          <a:lstStyle/>
          <a:p>
            <a:r>
              <a:rPr lang="en-US" sz="2800" dirty="0"/>
              <a:t> Anglo personnel, European </a:t>
            </a:r>
            <a:r>
              <a:rPr lang="en-US" sz="2800" dirty="0" err="1"/>
              <a:t>emigré</a:t>
            </a:r>
            <a:r>
              <a:rPr lang="en-US" sz="2800" dirty="0"/>
              <a:t> scientists, local Hispanics, and American Indians all contributed to the operation of the town. </a:t>
            </a:r>
            <a:endParaRPr lang="en-US" sz="2800" dirty="0" smtClean="0"/>
          </a:p>
          <a:p>
            <a:r>
              <a:rPr lang="en-US" sz="2800" dirty="0"/>
              <a:t>With </a:t>
            </a:r>
            <a:r>
              <a:rPr lang="en-US" sz="2800" dirty="0" err="1"/>
              <a:t>Puebloans</a:t>
            </a:r>
            <a:r>
              <a:rPr lang="en-US" sz="2800" dirty="0"/>
              <a:t>, Hispanics, Europeans, and people from throughout the United States in residence, the town of Los Alamos held a multifarious mixture of traditional and </a:t>
            </a:r>
            <a:r>
              <a:rPr lang="en-US" sz="2800" dirty="0" smtClean="0"/>
              <a:t>modern.</a:t>
            </a:r>
          </a:p>
          <a:p>
            <a:r>
              <a:rPr lang="en-US" sz="2800" dirty="0" smtClean="0"/>
              <a:t>Without </a:t>
            </a:r>
            <a:r>
              <a:rPr lang="en-US" sz="2800" dirty="0"/>
              <a:t>the cooperation of all the people who worked there, the project might have disintegrated into </a:t>
            </a:r>
            <a:r>
              <a:rPr lang="en-US" sz="2800" dirty="0" smtClean="0"/>
              <a:t>chaos</a:t>
            </a:r>
            <a:r>
              <a:rPr lang="en-US" sz="2800" dirty="0"/>
              <a:t>. Instead, the people at Site Y found a common language through the codes and code-switching to combat the chaos and work to end the war.</a:t>
            </a:r>
            <a:endParaRPr lang="en-US" sz="2800" dirty="0"/>
          </a:p>
        </p:txBody>
      </p:sp>
    </p:spTree>
    <p:extLst>
      <p:ext uri="{BB962C8B-B14F-4D97-AF65-F5344CB8AC3E}">
        <p14:creationId xmlns:p14="http://schemas.microsoft.com/office/powerpoint/2010/main" val="866244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t>Multi-Ethnic Los </a:t>
            </a:r>
            <a:r>
              <a:rPr lang="en-US" b="0" dirty="0" smtClean="0"/>
              <a:t>Alamos</a:t>
            </a:r>
            <a:endParaRPr lang="en-US" dirty="0"/>
          </a:p>
        </p:txBody>
      </p:sp>
      <p:sp>
        <p:nvSpPr>
          <p:cNvPr id="3" name="Content Placeholder 2"/>
          <p:cNvSpPr>
            <a:spLocks noGrp="1"/>
          </p:cNvSpPr>
          <p:nvPr>
            <p:ph idx="1"/>
          </p:nvPr>
        </p:nvSpPr>
        <p:spPr/>
        <p:txBody>
          <a:bodyPr>
            <a:normAutofit/>
          </a:bodyPr>
          <a:lstStyle/>
          <a:p>
            <a:r>
              <a:rPr lang="en-US" sz="2800" dirty="0"/>
              <a:t>T</a:t>
            </a:r>
            <a:r>
              <a:rPr lang="en-US" sz="2800" dirty="0" smtClean="0"/>
              <a:t>here </a:t>
            </a:r>
            <a:r>
              <a:rPr lang="en-US" sz="2800" dirty="0"/>
              <a:t>were so many different cultures in Los Alamos, not only Hispanics from northern New Mexico, but other parts of the country. </a:t>
            </a:r>
            <a:endParaRPr lang="en-US" sz="2800" dirty="0"/>
          </a:p>
        </p:txBody>
      </p:sp>
    </p:spTree>
    <p:extLst>
      <p:ext uri="{BB962C8B-B14F-4D97-AF65-F5344CB8AC3E}">
        <p14:creationId xmlns:p14="http://schemas.microsoft.com/office/powerpoint/2010/main" val="69107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Pueblo Communities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a:t>On an international scale, the laboratory at Site Y ushered in the nuclear age; on a local scale, it brought many changes to Pueblo communities that claimed the </a:t>
            </a:r>
            <a:r>
              <a:rPr lang="en-US" dirty="0" err="1"/>
              <a:t>Pajarito</a:t>
            </a:r>
            <a:r>
              <a:rPr lang="en-US" dirty="0"/>
              <a:t> Plateau as their ancestral land</a:t>
            </a:r>
            <a:r>
              <a:rPr lang="en-US" dirty="0" smtClean="0"/>
              <a:t>.</a:t>
            </a:r>
          </a:p>
          <a:p>
            <a:r>
              <a:rPr lang="en-US" dirty="0"/>
              <a:t>Some of these changes meant new commercial opportunities and employment for some of the northern Pueblos; others set in motion a legacy that is still controversial today. </a:t>
            </a:r>
            <a:endParaRPr lang="en-US" dirty="0" smtClean="0"/>
          </a:p>
          <a:p>
            <a:r>
              <a:rPr lang="en-US" dirty="0" smtClean="0"/>
              <a:t>Close </a:t>
            </a:r>
            <a:r>
              <a:rPr lang="en-US" dirty="0"/>
              <a:t>interaction with members of the Pueblos also enriched the lives of many Los </a:t>
            </a:r>
            <a:r>
              <a:rPr lang="en-US" dirty="0" err="1"/>
              <a:t>Alamosans</a:t>
            </a:r>
            <a:r>
              <a:rPr lang="en-US" dirty="0"/>
              <a:t>, Americans and foreigners alike, who had never before encountered Native American cultures</a:t>
            </a:r>
            <a:r>
              <a:rPr lang="en-US" dirty="0" smtClean="0"/>
              <a:t>.</a:t>
            </a:r>
          </a:p>
          <a:p>
            <a:r>
              <a:rPr lang="en-US" dirty="0"/>
              <a:t>Local economies shifted from the centuries-old subsistence or bartering system to a cash economy</a:t>
            </a:r>
            <a:endParaRPr lang="en-US" dirty="0"/>
          </a:p>
        </p:txBody>
      </p:sp>
    </p:spTree>
    <p:extLst>
      <p:ext uri="{BB962C8B-B14F-4D97-AF65-F5344CB8AC3E}">
        <p14:creationId xmlns:p14="http://schemas.microsoft.com/office/powerpoint/2010/main" val="3976802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at Los Alamos</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r>
              <a:rPr lang="en-US" dirty="0"/>
              <a:t>Most women found themselves at the Hill because their husbands had been recruited to work on the Manhattan Project. </a:t>
            </a:r>
            <a:endParaRPr lang="en-US" dirty="0" smtClean="0"/>
          </a:p>
          <a:p>
            <a:r>
              <a:rPr lang="en-US" dirty="0" smtClean="0"/>
              <a:t>Isolated </a:t>
            </a:r>
            <a:r>
              <a:rPr lang="en-US" dirty="0"/>
              <a:t>from the outside world by barbed-wire barricades, and from the intellectual life of the Lab by the stringent regulations which prevented scientists from discussing the project with their spouses, these women had to create new lives and identities for themselves</a:t>
            </a:r>
            <a:r>
              <a:rPr lang="en-US" dirty="0" smtClean="0"/>
              <a:t>.</a:t>
            </a:r>
          </a:p>
          <a:p>
            <a:r>
              <a:rPr lang="en-US" dirty="0"/>
              <a:t>To limit the effects of life in an isolated community and keep low morale at bay, the Los Alamos administration encouraged women to work. The majority of female residents were employed on a part-time basis as teachers, administrative assistants, lab technicians, nurses, and switchboard operators.</a:t>
            </a:r>
            <a:endParaRPr lang="en-US" dirty="0"/>
          </a:p>
        </p:txBody>
      </p:sp>
    </p:spTree>
    <p:extLst>
      <p:ext uri="{BB962C8B-B14F-4D97-AF65-F5344CB8AC3E}">
        <p14:creationId xmlns:p14="http://schemas.microsoft.com/office/powerpoint/2010/main" val="428329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Sites</a:t>
            </a:r>
          </a:p>
        </p:txBody>
      </p:sp>
      <p:sp>
        <p:nvSpPr>
          <p:cNvPr id="3" name="Content Placeholder 2"/>
          <p:cNvSpPr>
            <a:spLocks noGrp="1"/>
          </p:cNvSpPr>
          <p:nvPr>
            <p:ph idx="1"/>
          </p:nvPr>
        </p:nvSpPr>
        <p:spPr/>
        <p:txBody>
          <a:bodyPr/>
          <a:lstStyle/>
          <a:p>
            <a:r>
              <a:rPr lang="en-US" dirty="0"/>
              <a:t>Chicago, Illinois</a:t>
            </a:r>
          </a:p>
          <a:p>
            <a:pPr lvl="1"/>
            <a:r>
              <a:rPr lang="en-US" dirty="0"/>
              <a:t>Chicago Pile – first controlled nuclear fission</a:t>
            </a:r>
          </a:p>
          <a:p>
            <a:r>
              <a:rPr lang="en-US" dirty="0"/>
              <a:t>Oak Ridge, Tennessee</a:t>
            </a:r>
          </a:p>
          <a:p>
            <a:pPr lvl="1"/>
            <a:r>
              <a:rPr lang="en-US" dirty="0"/>
              <a:t>Uranium enrichment using gas diffusion of UF</a:t>
            </a:r>
            <a:r>
              <a:rPr lang="en-US" baseline="-25000" dirty="0"/>
              <a:t>6</a:t>
            </a:r>
          </a:p>
          <a:p>
            <a:r>
              <a:rPr lang="en-US" dirty="0"/>
              <a:t>Hanford, Washington</a:t>
            </a:r>
          </a:p>
          <a:p>
            <a:pPr lvl="1"/>
            <a:r>
              <a:rPr lang="en-US" dirty="0"/>
              <a:t>Plutonium production</a:t>
            </a:r>
          </a:p>
          <a:p>
            <a:r>
              <a:rPr lang="en-US" dirty="0"/>
              <a:t>Los Alamos, New Mexico</a:t>
            </a:r>
          </a:p>
          <a:p>
            <a:pPr lvl="1"/>
            <a:r>
              <a:rPr lang="en-US" dirty="0"/>
              <a:t>Secret site where the first bombs were fabricated</a:t>
            </a:r>
          </a:p>
          <a:p>
            <a:r>
              <a:rPr lang="en-US" dirty="0"/>
              <a:t>Trinity site, New Mexico</a:t>
            </a:r>
          </a:p>
          <a:p>
            <a:pPr lvl="1"/>
            <a:r>
              <a:rPr lang="en-US" dirty="0"/>
              <a:t>Where first bomb was tested</a:t>
            </a:r>
          </a:p>
          <a:p>
            <a:endParaRPr lang="en-US" dirty="0"/>
          </a:p>
        </p:txBody>
      </p:sp>
    </p:spTree>
    <p:extLst>
      <p:ext uri="{BB962C8B-B14F-4D97-AF65-F5344CB8AC3E}">
        <p14:creationId xmlns:p14="http://schemas.microsoft.com/office/powerpoint/2010/main" val="1086916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Trinity Test </a:t>
            </a:r>
            <a:endParaRPr lang="en-US" dirty="0"/>
          </a:p>
        </p:txBody>
      </p:sp>
      <p:sp>
        <p:nvSpPr>
          <p:cNvPr id="3" name="Content Placeholder 2"/>
          <p:cNvSpPr>
            <a:spLocks noGrp="1"/>
          </p:cNvSpPr>
          <p:nvPr>
            <p:ph idx="1"/>
          </p:nvPr>
        </p:nvSpPr>
        <p:spPr/>
        <p:txBody>
          <a:bodyPr/>
          <a:lstStyle/>
          <a:p>
            <a:r>
              <a:rPr lang="en-US" dirty="0"/>
              <a:t>The first nuclear device ever detonated was an implosion-type bomb at the Trinity test, conducted at New </a:t>
            </a:r>
            <a:r>
              <a:rPr lang="en-US" dirty="0" smtClean="0"/>
              <a:t>Mexico's Alamogordo </a:t>
            </a:r>
            <a:r>
              <a:rPr lang="en-US" dirty="0"/>
              <a:t>Bombing and Gunnery Range on 16 July 1945.</a:t>
            </a:r>
            <a:endParaRPr lang="en-US" dirty="0"/>
          </a:p>
        </p:txBody>
      </p:sp>
      <p:pic>
        <p:nvPicPr>
          <p:cNvPr id="2050" name="Picture 2" descr="File:Trinity Test Fireball 16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95600"/>
            <a:ext cx="5486400" cy="369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546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Complete and Test the </a:t>
            </a:r>
            <a:r>
              <a:rPr lang="en-US" altLang="en-US" dirty="0" smtClean="0"/>
              <a:t>Bomb</a:t>
            </a:r>
            <a:endParaRPr lang="en-US" dirty="0"/>
          </a:p>
        </p:txBody>
      </p:sp>
      <p:sp>
        <p:nvSpPr>
          <p:cNvPr id="3" name="Content Placeholder 2"/>
          <p:cNvSpPr>
            <a:spLocks noGrp="1"/>
          </p:cNvSpPr>
          <p:nvPr>
            <p:ph idx="1"/>
          </p:nvPr>
        </p:nvSpPr>
        <p:spPr/>
        <p:txBody>
          <a:bodyPr/>
          <a:lstStyle/>
          <a:p>
            <a:r>
              <a:rPr lang="en-US" altLang="en-US" dirty="0"/>
              <a:t>The two bombs. "Little Boy" is seen on the left, and "Fat Man" is seen on the right </a:t>
            </a:r>
          </a:p>
          <a:p>
            <a:pPr marL="0" indent="0">
              <a:buNone/>
            </a:pPr>
            <a:endParaRPr lang="en-US" dirty="0"/>
          </a:p>
        </p:txBody>
      </p:sp>
      <p:pic>
        <p:nvPicPr>
          <p:cNvPr id="4" name="Picture 3" descr="Bom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536722"/>
            <a:ext cx="5638800" cy="3652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24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Project Succeeds</a:t>
            </a:r>
            <a:endParaRPr lang="en-US" dirty="0"/>
          </a:p>
        </p:txBody>
      </p:sp>
      <p:sp>
        <p:nvSpPr>
          <p:cNvPr id="3" name="Content Placeholder 2"/>
          <p:cNvSpPr>
            <a:spLocks noGrp="1"/>
          </p:cNvSpPr>
          <p:nvPr>
            <p:ph idx="1"/>
          </p:nvPr>
        </p:nvSpPr>
        <p:spPr/>
        <p:txBody>
          <a:bodyPr/>
          <a:lstStyle/>
          <a:p>
            <a:pPr marL="0" indent="0">
              <a:lnSpc>
                <a:spcPct val="90000"/>
              </a:lnSpc>
            </a:pPr>
            <a:r>
              <a:rPr lang="en-US" altLang="en-US" dirty="0"/>
              <a:t>From the creation of the Manhattan Engineer District in 1941, time was more important than any other metric</a:t>
            </a:r>
          </a:p>
          <a:p>
            <a:pPr marL="0" indent="0">
              <a:lnSpc>
                <a:spcPct val="90000"/>
              </a:lnSpc>
            </a:pPr>
            <a:r>
              <a:rPr lang="en-US" altLang="en-US" dirty="0"/>
              <a:t>July 16, 1945 - At 5:29:45 a.m. the first atom bomb, Gadget</a:t>
            </a:r>
            <a:r>
              <a:rPr lang="en-US" altLang="en-US" sz="2800" dirty="0"/>
              <a:t>, </a:t>
            </a:r>
            <a:r>
              <a:rPr lang="en-US" altLang="en-US" dirty="0"/>
              <a:t> is exploded at Los Alamos</a:t>
            </a:r>
          </a:p>
          <a:p>
            <a:pPr marL="0" indent="0">
              <a:lnSpc>
                <a:spcPct val="90000"/>
              </a:lnSpc>
            </a:pPr>
            <a:r>
              <a:rPr lang="en-US" altLang="en-US" dirty="0"/>
              <a:t>August 6, 1945 Little Boy is dropped over Hiroshima</a:t>
            </a:r>
          </a:p>
          <a:p>
            <a:pPr marL="0" indent="0">
              <a:lnSpc>
                <a:spcPct val="90000"/>
              </a:lnSpc>
            </a:pPr>
            <a:r>
              <a:rPr lang="en-US" altLang="en-US" dirty="0"/>
              <a:t>August 9, 1945</a:t>
            </a:r>
            <a:r>
              <a:rPr lang="en-US" altLang="en-US" sz="2800" dirty="0"/>
              <a:t> </a:t>
            </a:r>
            <a:r>
              <a:rPr lang="en-US" altLang="en-US" dirty="0"/>
              <a:t>Fat Man is dropped over Nagasaki </a:t>
            </a:r>
          </a:p>
          <a:p>
            <a:pPr marL="0" indent="0">
              <a:lnSpc>
                <a:spcPct val="90000"/>
              </a:lnSpc>
            </a:pPr>
            <a:r>
              <a:rPr lang="en-US" altLang="en-US" dirty="0"/>
              <a:t>September 2, 1945 Japan surrenders</a:t>
            </a:r>
          </a:p>
          <a:p>
            <a:endParaRPr lang="en-US" dirty="0"/>
          </a:p>
        </p:txBody>
      </p:sp>
    </p:spTree>
    <p:extLst>
      <p:ext uri="{BB962C8B-B14F-4D97-AF65-F5344CB8AC3E}">
        <p14:creationId xmlns:p14="http://schemas.microsoft.com/office/powerpoint/2010/main" val="3781642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Grew to </a:t>
            </a:r>
            <a:r>
              <a:rPr lang="en-US" sz="3200" dirty="0"/>
              <a:t>employ more than 130,000 </a:t>
            </a:r>
            <a:r>
              <a:rPr lang="en-US" sz="3200" dirty="0" smtClean="0"/>
              <a:t>people</a:t>
            </a:r>
            <a:endParaRPr lang="en-US" altLang="en-US" sz="3200" dirty="0" smtClean="0"/>
          </a:p>
          <a:p>
            <a:r>
              <a:rPr lang="en-US" altLang="en-US" sz="3200" dirty="0" smtClean="0"/>
              <a:t>Initially </a:t>
            </a:r>
            <a:r>
              <a:rPr lang="en-US" altLang="en-US" sz="3200" dirty="0"/>
              <a:t>$6,000 was invested</a:t>
            </a:r>
          </a:p>
          <a:p>
            <a:r>
              <a:rPr lang="en-US" altLang="en-US" sz="3200" dirty="0"/>
              <a:t>The entire project cost totaled $1.9 billion</a:t>
            </a:r>
          </a:p>
          <a:p>
            <a:r>
              <a:rPr lang="en-US" altLang="en-US" sz="3200" dirty="0"/>
              <a:t>$20 Billion now (1996</a:t>
            </a:r>
            <a:r>
              <a:rPr lang="en-US" altLang="en-US" sz="3200" dirty="0" smtClean="0"/>
              <a:t>)</a:t>
            </a:r>
          </a:p>
          <a:p>
            <a:r>
              <a:rPr lang="en-US" sz="3200" dirty="0"/>
              <a:t>Over 90% of the cost was for building factories and producing the fissile materials, with less than 10% for development and production of the weapons.</a:t>
            </a:r>
            <a:endParaRPr lang="en-US" altLang="en-US" sz="3200" dirty="0"/>
          </a:p>
          <a:p>
            <a:r>
              <a:rPr lang="en-US" altLang="en-US" sz="3200" dirty="0"/>
              <a:t>Approximately 12.7% of ammunitions for WW2</a:t>
            </a:r>
          </a:p>
          <a:p>
            <a:endParaRPr lang="en-US" dirty="0"/>
          </a:p>
        </p:txBody>
      </p:sp>
    </p:spTree>
    <p:extLst>
      <p:ext uri="{BB962C8B-B14F-4D97-AF65-F5344CB8AC3E}">
        <p14:creationId xmlns:p14="http://schemas.microsoft.com/office/powerpoint/2010/main" val="2358406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4613"/>
            <a:ext cx="9144000" cy="416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13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War</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The </a:t>
            </a:r>
            <a:r>
              <a:rPr lang="en-US" dirty="0"/>
              <a:t>success of the Manhattan Project ensured that the military, large-scale government science, and the state of New Mexico would be tied together for decades to come</a:t>
            </a:r>
            <a:r>
              <a:rPr lang="en-US" dirty="0" smtClean="0"/>
              <a:t>.</a:t>
            </a:r>
          </a:p>
          <a:p>
            <a:r>
              <a:rPr lang="en-US" dirty="0"/>
              <a:t>The original plans for Los Alamos involved the laboratory being shut down at the end of the war.  But the United States never fully demobilized after World War II, instead settling into the edgy stare-down of the Cold War. As the USSR developed nuclear weapons and stockpiles on both sides skyrocketed, Los Alamos and its weapons research became more important than ever</a:t>
            </a:r>
            <a:r>
              <a:rPr lang="en-US" dirty="0" smtClean="0"/>
              <a:t>.</a:t>
            </a:r>
          </a:p>
        </p:txBody>
      </p:sp>
    </p:spTree>
    <p:extLst>
      <p:ext uri="{BB962C8B-B14F-4D97-AF65-F5344CB8AC3E}">
        <p14:creationId xmlns:p14="http://schemas.microsoft.com/office/powerpoint/2010/main" val="2840408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War</a:t>
            </a:r>
            <a:endParaRPr lang="en-US" dirty="0"/>
          </a:p>
        </p:txBody>
      </p:sp>
      <p:sp>
        <p:nvSpPr>
          <p:cNvPr id="3" name="Content Placeholder 2"/>
          <p:cNvSpPr>
            <a:spLocks noGrp="1"/>
          </p:cNvSpPr>
          <p:nvPr>
            <p:ph idx="1"/>
          </p:nvPr>
        </p:nvSpPr>
        <p:spPr/>
        <p:txBody>
          <a:bodyPr/>
          <a:lstStyle/>
          <a:p>
            <a:r>
              <a:rPr lang="en-US" dirty="0"/>
              <a:t>Today, New Mexico has more scientific and technical workers per capita than any other state in the union.  Electronics firms relocate to New Mexico to be near Los Alamos and Sandia, and to take advantage of the pools of expertise they draw on.  </a:t>
            </a:r>
          </a:p>
          <a:p>
            <a:r>
              <a:rPr lang="en-US" dirty="0"/>
              <a:t>Federal investment and the National Laboratories have made New Mexico a center of science and technology.</a:t>
            </a:r>
          </a:p>
          <a:p>
            <a:pPr marL="0" indent="0">
              <a:buNone/>
            </a:pPr>
            <a:endParaRPr lang="en-US" dirty="0"/>
          </a:p>
        </p:txBody>
      </p:sp>
    </p:spTree>
    <p:extLst>
      <p:ext uri="{BB962C8B-B14F-4D97-AF65-F5344CB8AC3E}">
        <p14:creationId xmlns:p14="http://schemas.microsoft.com/office/powerpoint/2010/main" val="400329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was the Manhattan Project?</a:t>
            </a:r>
            <a:endParaRPr lang="en-US" dirty="0"/>
          </a:p>
        </p:txBody>
      </p:sp>
      <p:sp>
        <p:nvSpPr>
          <p:cNvPr id="3" name="Content Placeholder 2"/>
          <p:cNvSpPr>
            <a:spLocks noGrp="1"/>
          </p:cNvSpPr>
          <p:nvPr>
            <p:ph idx="1"/>
          </p:nvPr>
        </p:nvSpPr>
        <p:spPr/>
        <p:txBody>
          <a:bodyPr/>
          <a:lstStyle/>
          <a:p>
            <a:r>
              <a:rPr lang="en-US" altLang="en-US" dirty="0"/>
              <a:t>The US Government’s secret project to research, develop, and test an atomic weapon.</a:t>
            </a:r>
          </a:p>
          <a:p>
            <a:endParaRPr lang="en-US" dirty="0"/>
          </a:p>
        </p:txBody>
      </p:sp>
      <p:pic>
        <p:nvPicPr>
          <p:cNvPr id="4" name="Picture 3" descr="nuk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3276600"/>
            <a:ext cx="3733800" cy="2967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08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altLang="en-US" dirty="0"/>
              <a:t>A huge undertaking like no other.</a:t>
            </a:r>
          </a:p>
          <a:p>
            <a:r>
              <a:rPr lang="en-US" altLang="en-US" dirty="0"/>
              <a:t>Production of ample amounts of "enriched" uranium to sustain a chain reaction .</a:t>
            </a:r>
          </a:p>
          <a:p>
            <a:endParaRPr lang="en-US" dirty="0"/>
          </a:p>
        </p:txBody>
      </p:sp>
      <p:pic>
        <p:nvPicPr>
          <p:cNvPr id="4" name="Picture 3" descr="MCj022660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306748"/>
            <a:ext cx="2559050" cy="182721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j023900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8229" y="4445654"/>
            <a:ext cx="1803400" cy="1549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j022660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4360536"/>
            <a:ext cx="2559050" cy="1827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148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Scientists</a:t>
            </a:r>
            <a:endParaRPr lang="en-US" altLang="en-US" dirty="0"/>
          </a:p>
        </p:txBody>
      </p:sp>
      <p:pic>
        <p:nvPicPr>
          <p:cNvPr id="3" name="Picture 2" descr="oppenheim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43200"/>
            <a:ext cx="1920875"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2211" y="5715000"/>
            <a:ext cx="2120452" cy="369332"/>
          </a:xfrm>
          <a:prstGeom prst="rect">
            <a:avLst/>
          </a:prstGeom>
        </p:spPr>
        <p:txBody>
          <a:bodyPr wrap="none">
            <a:spAutoFit/>
          </a:bodyPr>
          <a:lstStyle/>
          <a:p>
            <a:pPr>
              <a:spcBef>
                <a:spcPct val="50000"/>
              </a:spcBef>
            </a:pPr>
            <a:r>
              <a:rPr lang="en-US" altLang="en-US" dirty="0" smtClean="0"/>
              <a:t>Robert Oppenheimer</a:t>
            </a:r>
            <a:endParaRPr lang="en-US" altLang="en-US" dirty="0"/>
          </a:p>
        </p:txBody>
      </p:sp>
      <p:pic>
        <p:nvPicPr>
          <p:cNvPr id="5" name="Picture 4" descr="ferm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275" y="2743200"/>
            <a:ext cx="1949450" cy="2362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114800" y="5714110"/>
            <a:ext cx="1287981" cy="369332"/>
          </a:xfrm>
          <a:prstGeom prst="rect">
            <a:avLst/>
          </a:prstGeom>
        </p:spPr>
        <p:txBody>
          <a:bodyPr wrap="none">
            <a:spAutoFit/>
          </a:bodyPr>
          <a:lstStyle/>
          <a:p>
            <a:pPr>
              <a:spcBef>
                <a:spcPct val="50000"/>
              </a:spcBef>
            </a:pPr>
            <a:r>
              <a:rPr lang="en-US" altLang="en-US" dirty="0" smtClean="0"/>
              <a:t>Enrico Fermi</a:t>
            </a:r>
            <a:endParaRPr lang="en-US" altLang="en-US" dirty="0"/>
          </a:p>
        </p:txBody>
      </p:sp>
      <p:pic>
        <p:nvPicPr>
          <p:cNvPr id="8" name="Picture 7" descr="einste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705100"/>
            <a:ext cx="2293938"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848852" y="5732040"/>
            <a:ext cx="1550233" cy="369332"/>
          </a:xfrm>
          <a:prstGeom prst="rect">
            <a:avLst/>
          </a:prstGeom>
        </p:spPr>
        <p:txBody>
          <a:bodyPr wrap="none">
            <a:spAutoFit/>
          </a:bodyPr>
          <a:lstStyle/>
          <a:p>
            <a:pPr>
              <a:spcBef>
                <a:spcPct val="50000"/>
              </a:spcBef>
            </a:pPr>
            <a:r>
              <a:rPr lang="en-US" altLang="en-US" dirty="0" smtClean="0"/>
              <a:t>Albert Einstein </a:t>
            </a:r>
            <a:endParaRPr lang="en-US" altLang="en-US" dirty="0"/>
          </a:p>
        </p:txBody>
      </p:sp>
    </p:spTree>
    <p:extLst>
      <p:ext uri="{BB962C8B-B14F-4D97-AF65-F5344CB8AC3E}">
        <p14:creationId xmlns:p14="http://schemas.microsoft.com/office/powerpoint/2010/main" val="196049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Resources</a:t>
            </a:r>
            <a:endParaRPr lang="en-US" dirty="0"/>
          </a:p>
        </p:txBody>
      </p:sp>
      <p:sp>
        <p:nvSpPr>
          <p:cNvPr id="3" name="Content Placeholder 2"/>
          <p:cNvSpPr>
            <a:spLocks noGrp="1"/>
          </p:cNvSpPr>
          <p:nvPr>
            <p:ph idx="1"/>
          </p:nvPr>
        </p:nvSpPr>
        <p:spPr/>
        <p:txBody>
          <a:bodyPr/>
          <a:lstStyle/>
          <a:p>
            <a:pPr lvl="1"/>
            <a:r>
              <a:rPr lang="en-US" altLang="en-US" sz="2800" dirty="0"/>
              <a:t>Money</a:t>
            </a:r>
          </a:p>
          <a:p>
            <a:pPr lvl="1"/>
            <a:r>
              <a:rPr lang="en-US" altLang="en-US" sz="2800" dirty="0"/>
              <a:t>Buildings/Sites</a:t>
            </a:r>
          </a:p>
          <a:p>
            <a:pPr lvl="2"/>
            <a:r>
              <a:rPr lang="en-US" altLang="en-US" sz="2800" dirty="0"/>
              <a:t>Oak Ridge and Hanford Laboratories </a:t>
            </a:r>
          </a:p>
          <a:p>
            <a:pPr lvl="2"/>
            <a:r>
              <a:rPr lang="en-US" altLang="en-US" sz="2800" dirty="0"/>
              <a:t>Los Alamos, NM </a:t>
            </a:r>
          </a:p>
          <a:p>
            <a:pPr lvl="1"/>
            <a:r>
              <a:rPr lang="en-US" altLang="en-US" sz="2800" dirty="0"/>
              <a:t>Materials</a:t>
            </a:r>
          </a:p>
          <a:p>
            <a:endParaRPr lang="en-US" dirty="0"/>
          </a:p>
        </p:txBody>
      </p:sp>
    </p:spTree>
    <p:extLst>
      <p:ext uri="{BB962C8B-B14F-4D97-AF65-F5344CB8AC3E}">
        <p14:creationId xmlns:p14="http://schemas.microsoft.com/office/powerpoint/2010/main" val="221590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File:Map of US uranium reserv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304800"/>
            <a:ext cx="8829144" cy="637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543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noChangeArrowheads="1"/>
          </p:cNvPicPr>
          <p:nvPr/>
        </p:nvPicPr>
        <p:blipFill>
          <a:blip r:embed="rId2" cstate="print"/>
          <a:srcRect/>
          <a:stretch>
            <a:fillRect/>
          </a:stretch>
        </p:blipFill>
        <p:spPr bwMode="auto">
          <a:xfrm>
            <a:off x="129703" y="685800"/>
            <a:ext cx="8883007" cy="5486400"/>
          </a:xfrm>
          <a:prstGeom prst="rect">
            <a:avLst/>
          </a:prstGeom>
          <a:noFill/>
          <a:ln w="9525">
            <a:noFill/>
            <a:miter lim="800000"/>
            <a:headEnd/>
            <a:tailEnd/>
          </a:ln>
          <a:effectLst/>
        </p:spPr>
      </p:pic>
    </p:spTree>
    <p:extLst>
      <p:ext uri="{BB962C8B-B14F-4D97-AF65-F5344CB8AC3E}">
        <p14:creationId xmlns:p14="http://schemas.microsoft.com/office/powerpoint/2010/main" val="348583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Oak Ridge, Tennessee – used both types of enrichment techniques</a:t>
            </a:r>
          </a:p>
        </p:txBody>
      </p:sp>
      <p:pic>
        <p:nvPicPr>
          <p:cNvPr id="3" name="Picture 2"/>
          <p:cNvPicPr>
            <a:picLocks noChangeAspect="1" noChangeArrowheads="1"/>
          </p:cNvPicPr>
          <p:nvPr/>
        </p:nvPicPr>
        <p:blipFill>
          <a:blip r:embed="rId2" cstate="print"/>
          <a:srcRect/>
          <a:stretch>
            <a:fillRect/>
          </a:stretch>
        </p:blipFill>
        <p:spPr bwMode="auto">
          <a:xfrm>
            <a:off x="533400" y="1475441"/>
            <a:ext cx="7948613" cy="5346700"/>
          </a:xfrm>
          <a:prstGeom prst="rect">
            <a:avLst/>
          </a:prstGeom>
          <a:noFill/>
          <a:ln w="9525">
            <a:noFill/>
            <a:miter lim="800000"/>
            <a:headEnd/>
            <a:tailEnd/>
          </a:ln>
          <a:effectLst/>
        </p:spPr>
      </p:pic>
    </p:spTree>
    <p:extLst>
      <p:ext uri="{BB962C8B-B14F-4D97-AF65-F5344CB8AC3E}">
        <p14:creationId xmlns:p14="http://schemas.microsoft.com/office/powerpoint/2010/main" val="967368787"/>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58</TotalTime>
  <Words>961</Words>
  <Application>Microsoft Office PowerPoint</Application>
  <PresentationFormat>On-screen Show (4:3)</PresentationFormat>
  <Paragraphs>79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Thatch</vt:lpstr>
      <vt:lpstr>The Manhattan Project</vt:lpstr>
      <vt:lpstr>The Sites</vt:lpstr>
      <vt:lpstr>What was the Manhattan Project?</vt:lpstr>
      <vt:lpstr>Scope</vt:lpstr>
      <vt:lpstr>Scientists</vt:lpstr>
      <vt:lpstr>Resources</vt:lpstr>
      <vt:lpstr>PowerPoint Presentation</vt:lpstr>
      <vt:lpstr>PowerPoint Presentation</vt:lpstr>
      <vt:lpstr>Oak Ridge, Tennessee – used both types of enrichment techniques</vt:lpstr>
      <vt:lpstr>Hanford, Washington – used nuclear reactor to produce plutonium</vt:lpstr>
      <vt:lpstr>Los Alamos, New Mexico – where all three bombs were fabricated</vt:lpstr>
      <vt:lpstr>Opening</vt:lpstr>
      <vt:lpstr>Immigrants</vt:lpstr>
      <vt:lpstr>Secrecy</vt:lpstr>
      <vt:lpstr>Secrecy</vt:lpstr>
      <vt:lpstr>Immigrants</vt:lpstr>
      <vt:lpstr>Multi-Ethnic Los Alamos</vt:lpstr>
      <vt:lpstr>Pueblo Communities</vt:lpstr>
      <vt:lpstr>Women at Los Alamos</vt:lpstr>
      <vt:lpstr>Trinity Test </vt:lpstr>
      <vt:lpstr>Complete and Test the Bomb</vt:lpstr>
      <vt:lpstr>The Project Succeeds</vt:lpstr>
      <vt:lpstr>Cost</vt:lpstr>
      <vt:lpstr>PowerPoint Presentation</vt:lpstr>
      <vt:lpstr>After the War</vt:lpstr>
      <vt:lpstr>After the War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dc:creator>
  <cp:lastModifiedBy>Kristin</cp:lastModifiedBy>
  <cp:revision>6</cp:revision>
  <dcterms:created xsi:type="dcterms:W3CDTF">2014-04-23T14:58:51Z</dcterms:created>
  <dcterms:modified xsi:type="dcterms:W3CDTF">2014-04-23T15:57:40Z</dcterms:modified>
</cp:coreProperties>
</file>